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60" r:id="rId5"/>
    <p:sldId id="261" r:id="rId6"/>
    <p:sldId id="262" r:id="rId7"/>
    <p:sldId id="263" r:id="rId8"/>
    <p:sldId id="266" r:id="rId9"/>
    <p:sldId id="27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CCA49C"/>
    <a:srgbClr val="314C57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86" autoAdjust="0"/>
    <p:restoredTop sz="90636" autoAdjust="0"/>
  </p:normalViewPr>
  <p:slideViewPr>
    <p:cSldViewPr>
      <p:cViewPr varScale="1">
        <p:scale>
          <a:sx n="105" d="100"/>
          <a:sy n="105" d="100"/>
        </p:scale>
        <p:origin x="217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25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604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24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434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30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8656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649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7809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5736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159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633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290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74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9605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154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87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27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62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998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686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419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240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00781-90CB-4D6E-9D40-D0478671783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07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573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098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</a:t>
            </a:r>
            <a:r>
              <a:rPr lang="en-US" sz="5400" dirty="0">
                <a:solidFill>
                  <a:srgbClr val="404040"/>
                </a:solidFill>
                <a:latin typeface="Century Gothic" panose="020B0502020202020204" pitchFamily="34" charset="0"/>
              </a:rPr>
              <a:t>n</a:t>
            </a: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g Semicolons           and Colo</a:t>
            </a:r>
            <a:r>
              <a:rPr lang="en-US" sz="5400" dirty="0">
                <a:solidFill>
                  <a:srgbClr val="404040"/>
                </a:solidFill>
                <a:latin typeface="Century Gothic" panose="020B0502020202020204" pitchFamily="34" charset="0"/>
              </a:rPr>
              <a:t>n</a:t>
            </a: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528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Separating List Items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360055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404040"/>
                </a:solidFill>
              </a:rPr>
              <a:t>I bought juicy, bright apples</a:t>
            </a:r>
            <a:r>
              <a:rPr lang="en-US" sz="3200" b="1" dirty="0">
                <a:solidFill>
                  <a:srgbClr val="404040"/>
                </a:solidFill>
              </a:rPr>
              <a:t>;</a:t>
            </a:r>
            <a:r>
              <a:rPr lang="en-US" sz="3200" dirty="0">
                <a:solidFill>
                  <a:srgbClr val="404040"/>
                </a:solidFill>
              </a:rPr>
              <a:t> crisp, fresh pears</a:t>
            </a:r>
            <a:r>
              <a:rPr lang="en-US" sz="3200" b="1" dirty="0">
                <a:solidFill>
                  <a:srgbClr val="404040"/>
                </a:solidFill>
              </a:rPr>
              <a:t>;</a:t>
            </a:r>
            <a:r>
              <a:rPr lang="en-US" sz="3200" dirty="0">
                <a:solidFill>
                  <a:srgbClr val="404040"/>
                </a:solidFill>
              </a:rPr>
              <a:t> ripe, sweet bananas</a:t>
            </a:r>
            <a:r>
              <a:rPr lang="en-US" sz="3200" b="1" dirty="0">
                <a:solidFill>
                  <a:srgbClr val="404040"/>
                </a:solidFill>
              </a:rPr>
              <a:t>;</a:t>
            </a:r>
            <a:r>
              <a:rPr lang="en-US" sz="3200" dirty="0">
                <a:solidFill>
                  <a:srgbClr val="404040"/>
                </a:solidFill>
              </a:rPr>
              <a:t> and seedless, firm grapes.</a:t>
            </a:r>
          </a:p>
        </p:txBody>
      </p:sp>
    </p:spTree>
    <p:extLst>
      <p:ext uri="{BB962C8B-B14F-4D97-AF65-F5344CB8AC3E}">
        <p14:creationId xmlns:p14="http://schemas.microsoft.com/office/powerpoint/2010/main" val="2766689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Colons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374776" y="1617738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Lists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374775" y="3482029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Quotes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757312" y="3480014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38457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Related Numbers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57312" y="1612191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Salutations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9090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Lists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7187" y="1794808"/>
            <a:ext cx="1921011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>
                <a:solidFill>
                  <a:srgbClr val="386546"/>
                </a:solidFill>
              </a:rPr>
              <a:t>Colon</a:t>
            </a: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r>
              <a:rPr lang="en-US" sz="2400" b="1" dirty="0">
                <a:solidFill>
                  <a:srgbClr val="386546"/>
                </a:solidFill>
              </a:rPr>
              <a:t>No Colon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62200" y="1784866"/>
            <a:ext cx="6156960" cy="23083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rgbClr val="404040"/>
                </a:solidFill>
              </a:rPr>
              <a:t>The rock band will play in five cities</a:t>
            </a:r>
            <a:r>
              <a:rPr lang="en-US" sz="2400" b="1" dirty="0">
                <a:solidFill>
                  <a:srgbClr val="404040"/>
                </a:solidFill>
              </a:rPr>
              <a:t>: </a:t>
            </a:r>
            <a:r>
              <a:rPr lang="en-US" sz="2400" dirty="0">
                <a:solidFill>
                  <a:srgbClr val="404040"/>
                </a:solidFill>
              </a:rPr>
              <a:t>Philadelphia, Chicago, Houston, Los Angeles, and Seattle. </a:t>
            </a:r>
          </a:p>
          <a:p>
            <a:endParaRPr lang="en-US" sz="2400" strike="sngStrike" dirty="0">
              <a:solidFill>
                <a:srgbClr val="404040"/>
              </a:solidFill>
            </a:endParaRPr>
          </a:p>
          <a:p>
            <a:r>
              <a:rPr lang="en-US" sz="2400" dirty="0">
                <a:solidFill>
                  <a:srgbClr val="404040"/>
                </a:solidFill>
              </a:rPr>
              <a:t>Her favorite movies include </a:t>
            </a:r>
            <a:r>
              <a:rPr lang="en-US" sz="2400" i="1" dirty="0">
                <a:solidFill>
                  <a:srgbClr val="404040"/>
                </a:solidFill>
              </a:rPr>
              <a:t>Jaws</a:t>
            </a:r>
            <a:r>
              <a:rPr lang="en-US" sz="2400" dirty="0">
                <a:solidFill>
                  <a:srgbClr val="404040"/>
                </a:solidFill>
              </a:rPr>
              <a:t>, </a:t>
            </a:r>
            <a:r>
              <a:rPr lang="en-US" sz="2400" i="1" dirty="0">
                <a:solidFill>
                  <a:srgbClr val="404040"/>
                </a:solidFill>
              </a:rPr>
              <a:t>Jurassic Park</a:t>
            </a:r>
            <a:r>
              <a:rPr lang="en-US" sz="2400" dirty="0">
                <a:solidFill>
                  <a:srgbClr val="404040"/>
                </a:solidFill>
              </a:rPr>
              <a:t>, and </a:t>
            </a:r>
            <a:r>
              <a:rPr lang="en-US" sz="2400" i="1" dirty="0">
                <a:solidFill>
                  <a:srgbClr val="404040"/>
                </a:solidFill>
              </a:rPr>
              <a:t>Sleeping Beauty</a:t>
            </a:r>
            <a:r>
              <a:rPr lang="en-US" sz="2400" dirty="0">
                <a:solidFill>
                  <a:srgbClr val="40404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5441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Salutations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852497"/>
            <a:ext cx="780757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To whom it may concern</a:t>
            </a:r>
            <a:r>
              <a:rPr lang="en-US" sz="3200" b="1" dirty="0">
                <a:solidFill>
                  <a:srgbClr val="323542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193884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7187" y="1794808"/>
            <a:ext cx="1921011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>
                <a:solidFill>
                  <a:srgbClr val="314C57"/>
                </a:solidFill>
              </a:rPr>
              <a:t>Colon</a:t>
            </a:r>
          </a:p>
          <a:p>
            <a:pPr algn="r"/>
            <a:endParaRPr lang="en-US" sz="2400" b="1" dirty="0">
              <a:solidFill>
                <a:srgbClr val="314C57"/>
              </a:solidFill>
            </a:endParaRPr>
          </a:p>
          <a:p>
            <a:pPr algn="r"/>
            <a:endParaRPr lang="en-US" sz="2400" b="1" dirty="0">
              <a:solidFill>
                <a:srgbClr val="314C57"/>
              </a:solidFill>
            </a:endParaRPr>
          </a:p>
          <a:p>
            <a:pPr algn="r"/>
            <a:endParaRPr lang="en-US" sz="2400" b="1" dirty="0">
              <a:solidFill>
                <a:srgbClr val="314C57"/>
              </a:solidFill>
            </a:endParaRPr>
          </a:p>
          <a:p>
            <a:pPr algn="r"/>
            <a:r>
              <a:rPr lang="en-US" sz="2400" b="1" dirty="0">
                <a:solidFill>
                  <a:srgbClr val="314C57"/>
                </a:solidFill>
              </a:rPr>
              <a:t>No Colon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62200" y="1784866"/>
            <a:ext cx="6156960" cy="23083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rgbClr val="404040"/>
                </a:solidFill>
              </a:rPr>
              <a:t>Franklin Delano Roosevelt’s famous words continue to resonate today</a:t>
            </a:r>
            <a:r>
              <a:rPr lang="en-US" sz="2400" b="1" dirty="0">
                <a:solidFill>
                  <a:srgbClr val="404040"/>
                </a:solidFill>
              </a:rPr>
              <a:t>:</a:t>
            </a:r>
            <a:r>
              <a:rPr lang="en-US" sz="2400" dirty="0">
                <a:solidFill>
                  <a:srgbClr val="404040"/>
                </a:solidFill>
              </a:rPr>
              <a:t> “The only thing we have to fear is fear itself.”</a:t>
            </a:r>
          </a:p>
          <a:p>
            <a:endParaRPr lang="en-US" sz="2400" strike="sngStrike" dirty="0">
              <a:solidFill>
                <a:srgbClr val="404040"/>
              </a:solidFill>
            </a:endParaRPr>
          </a:p>
          <a:p>
            <a:r>
              <a:rPr lang="en-US" sz="2400" dirty="0">
                <a:solidFill>
                  <a:srgbClr val="404040"/>
                </a:solidFill>
              </a:rPr>
              <a:t>According to Socrates, “An unexamined life is not worth living.”</a:t>
            </a:r>
          </a:p>
        </p:txBody>
      </p:sp>
    </p:spTree>
    <p:extLst>
      <p:ext uri="{BB962C8B-B14F-4D97-AF65-F5344CB8AC3E}">
        <p14:creationId xmlns:p14="http://schemas.microsoft.com/office/powerpoint/2010/main" val="2496159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Related Numbers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57400" y="2025134"/>
            <a:ext cx="192101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3200" b="1" dirty="0">
                <a:solidFill>
                  <a:srgbClr val="CCA49C"/>
                </a:solidFill>
              </a:rPr>
              <a:t>Ratios</a:t>
            </a:r>
          </a:p>
          <a:p>
            <a:pPr algn="r"/>
            <a:endParaRPr lang="en-US" sz="3200" b="1" dirty="0">
              <a:solidFill>
                <a:srgbClr val="CCA49C"/>
              </a:solidFill>
            </a:endParaRPr>
          </a:p>
          <a:p>
            <a:pPr algn="r"/>
            <a:r>
              <a:rPr lang="en-US" sz="3200" b="1" dirty="0">
                <a:solidFill>
                  <a:srgbClr val="CCA49C"/>
                </a:solidFill>
              </a:rPr>
              <a:t>Time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91012" y="2025134"/>
            <a:ext cx="4495800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solidFill>
                  <a:srgbClr val="404040"/>
                </a:solidFill>
              </a:rPr>
              <a:t>1</a:t>
            </a:r>
            <a:r>
              <a:rPr lang="en-US" sz="3200" b="1" dirty="0">
                <a:solidFill>
                  <a:srgbClr val="404040"/>
                </a:solidFill>
              </a:rPr>
              <a:t>:</a:t>
            </a:r>
            <a:r>
              <a:rPr lang="en-US" sz="3200" dirty="0">
                <a:solidFill>
                  <a:srgbClr val="404040"/>
                </a:solidFill>
              </a:rPr>
              <a:t>3</a:t>
            </a:r>
          </a:p>
          <a:p>
            <a:endParaRPr lang="en-US" sz="3200" dirty="0">
              <a:solidFill>
                <a:srgbClr val="404040"/>
              </a:solidFill>
            </a:endParaRPr>
          </a:p>
          <a:p>
            <a:r>
              <a:rPr lang="en-US" sz="3200" dirty="0">
                <a:solidFill>
                  <a:srgbClr val="404040"/>
                </a:solidFill>
              </a:rPr>
              <a:t>10</a:t>
            </a:r>
            <a:r>
              <a:rPr lang="en-US" sz="3200" b="1" dirty="0">
                <a:solidFill>
                  <a:srgbClr val="404040"/>
                </a:solidFill>
              </a:rPr>
              <a:t>:</a:t>
            </a:r>
            <a:r>
              <a:rPr lang="en-US" sz="3200" dirty="0">
                <a:solidFill>
                  <a:srgbClr val="404040"/>
                </a:solidFill>
              </a:rPr>
              <a:t>45 a.m.</a:t>
            </a:r>
          </a:p>
          <a:p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051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794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Semicolons and Colons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7" y="1612191"/>
            <a:ext cx="8429626" cy="3395744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211584"/>
              <a:ext cx="3325552" cy="23021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Semicolon</a:t>
              </a:r>
            </a:p>
            <a:p>
              <a:pPr algn="ctr"/>
              <a:r>
                <a:rPr lang="en-US" sz="10000" b="1" dirty="0">
                  <a:solidFill>
                    <a:schemeClr val="bg1"/>
                  </a:solidFill>
                </a:rPr>
                <a:t>;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211583"/>
              <a:ext cx="3325552" cy="23021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Colon</a:t>
              </a:r>
            </a:p>
            <a:p>
              <a:pPr algn="ctr"/>
              <a:r>
                <a:rPr lang="en-US" sz="10000" b="1" dirty="0">
                  <a:solidFill>
                    <a:schemeClr val="bg1"/>
                  </a:solidFill>
                </a:rPr>
                <a:t>: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4202444" y="2887731"/>
            <a:ext cx="739110" cy="844663"/>
          </a:xfrm>
          <a:prstGeom prst="ellipse">
            <a:avLst/>
          </a:prstGeom>
          <a:solidFill>
            <a:srgbClr val="CCA49C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bg1"/>
                </a:solidFill>
              </a:rPr>
              <a:t>+</a:t>
            </a:r>
            <a:endParaRPr lang="en-US" sz="9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951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Semicolons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1"/>
            <a:chOff x="365111" y="1821206"/>
            <a:chExt cx="8443024" cy="3298656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6"/>
              <a:chOff x="365111" y="1821206"/>
              <a:chExt cx="8443024" cy="3298656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7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10652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53722" y="2968427"/>
              <a:ext cx="3325552" cy="9677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Combining Related Sentences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968427"/>
              <a:ext cx="3325552" cy="9677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Separating List Items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4408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Combining Related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490860"/>
            <a:ext cx="7807571" cy="13080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Sunscreen is very important. </a:t>
            </a:r>
          </a:p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It blocks the sun’s harmful ultraviolet rays.</a:t>
            </a:r>
          </a:p>
        </p:txBody>
      </p:sp>
    </p:spTree>
    <p:extLst>
      <p:ext uri="{BB962C8B-B14F-4D97-AF65-F5344CB8AC3E}">
        <p14:creationId xmlns:p14="http://schemas.microsoft.com/office/powerpoint/2010/main" val="4178166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Combining Related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606275"/>
            <a:ext cx="7807571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Sunscreen is very important</a:t>
            </a:r>
            <a:r>
              <a:rPr lang="en-US" sz="3200" b="1" dirty="0">
                <a:solidFill>
                  <a:srgbClr val="323542"/>
                </a:solidFill>
              </a:rPr>
              <a:t>;</a:t>
            </a:r>
            <a:r>
              <a:rPr lang="en-US" sz="3200" dirty="0">
                <a:solidFill>
                  <a:srgbClr val="323542"/>
                </a:solidFill>
              </a:rPr>
              <a:t> it blocks the sun’s harmful ultraviolet rays.</a:t>
            </a:r>
          </a:p>
        </p:txBody>
      </p:sp>
    </p:spTree>
    <p:extLst>
      <p:ext uri="{BB962C8B-B14F-4D97-AF65-F5344CB8AC3E}">
        <p14:creationId xmlns:p14="http://schemas.microsoft.com/office/powerpoint/2010/main" val="1248465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Combining Related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606275"/>
            <a:ext cx="7807571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I ordered one of everything on the menu when I went to my favorite restaurant.</a:t>
            </a:r>
          </a:p>
        </p:txBody>
      </p:sp>
    </p:spTree>
    <p:extLst>
      <p:ext uri="{BB962C8B-B14F-4D97-AF65-F5344CB8AC3E}">
        <p14:creationId xmlns:p14="http://schemas.microsoft.com/office/powerpoint/2010/main" val="3918954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Combining Related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7187" y="1615346"/>
            <a:ext cx="1921011" cy="304698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>
                <a:solidFill>
                  <a:srgbClr val="CCA49C"/>
                </a:solidFill>
              </a:rPr>
              <a:t>Semicolon?</a:t>
            </a:r>
          </a:p>
          <a:p>
            <a:pPr algn="r"/>
            <a:endParaRPr lang="en-US" sz="2400" b="1" dirty="0">
              <a:solidFill>
                <a:srgbClr val="CCA49C"/>
              </a:solidFill>
            </a:endParaRPr>
          </a:p>
          <a:p>
            <a:pPr algn="r"/>
            <a:endParaRPr lang="en-US" sz="2400" b="1" dirty="0">
              <a:solidFill>
                <a:srgbClr val="CCA49C"/>
              </a:solidFill>
            </a:endParaRPr>
          </a:p>
          <a:p>
            <a:pPr algn="r"/>
            <a:r>
              <a:rPr lang="en-US" sz="2400" b="1" dirty="0">
                <a:solidFill>
                  <a:srgbClr val="CCA49C"/>
                </a:solidFill>
              </a:rPr>
              <a:t>Independent Clause</a:t>
            </a:r>
          </a:p>
          <a:p>
            <a:pPr algn="r"/>
            <a:endParaRPr lang="en-US" sz="2400" b="1" dirty="0">
              <a:solidFill>
                <a:srgbClr val="CCA49C"/>
              </a:solidFill>
            </a:endParaRPr>
          </a:p>
          <a:p>
            <a:pPr algn="r"/>
            <a:r>
              <a:rPr lang="en-US" sz="2400" b="1" dirty="0">
                <a:solidFill>
                  <a:srgbClr val="CCA49C"/>
                </a:solidFill>
              </a:rPr>
              <a:t>Dependent Clause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62200" y="1600200"/>
            <a:ext cx="6156960" cy="2677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rgbClr val="323542"/>
                </a:solidFill>
              </a:rPr>
              <a:t>I ordered one of everything on the menu when I went to my favorite restaurant.</a:t>
            </a:r>
          </a:p>
          <a:p>
            <a:endParaRPr lang="en-US" sz="2400" dirty="0">
              <a:solidFill>
                <a:srgbClr val="323542"/>
              </a:solidFill>
            </a:endParaRPr>
          </a:p>
          <a:p>
            <a:r>
              <a:rPr lang="en-US" sz="2400" dirty="0">
                <a:solidFill>
                  <a:srgbClr val="323542"/>
                </a:solidFill>
              </a:rPr>
              <a:t>I ordered everything on the menu.</a:t>
            </a:r>
          </a:p>
          <a:p>
            <a:endParaRPr lang="en-US" sz="2400" dirty="0">
              <a:solidFill>
                <a:srgbClr val="323542"/>
              </a:solidFill>
            </a:endParaRPr>
          </a:p>
          <a:p>
            <a:endParaRPr lang="en-US" sz="2400" dirty="0">
              <a:solidFill>
                <a:srgbClr val="323542"/>
              </a:solidFill>
            </a:endParaRPr>
          </a:p>
          <a:p>
            <a:r>
              <a:rPr lang="en-US" sz="2400" dirty="0">
                <a:solidFill>
                  <a:srgbClr val="323542"/>
                </a:solidFill>
              </a:rPr>
              <a:t>When I went to my favorite restaurant.</a:t>
            </a:r>
          </a:p>
        </p:txBody>
      </p:sp>
    </p:spTree>
    <p:extLst>
      <p:ext uri="{BB962C8B-B14F-4D97-AF65-F5344CB8AC3E}">
        <p14:creationId xmlns:p14="http://schemas.microsoft.com/office/powerpoint/2010/main" val="3216865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Combining Related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7187" y="1615346"/>
            <a:ext cx="1921011" cy="304698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>
                <a:solidFill>
                  <a:srgbClr val="CCA49C"/>
                </a:solidFill>
              </a:rPr>
              <a:t>No Semicolon</a:t>
            </a:r>
          </a:p>
          <a:p>
            <a:pPr algn="r"/>
            <a:endParaRPr lang="en-US" sz="2400" b="1" dirty="0">
              <a:solidFill>
                <a:srgbClr val="CCA49C"/>
              </a:solidFill>
            </a:endParaRPr>
          </a:p>
          <a:p>
            <a:pPr algn="r"/>
            <a:r>
              <a:rPr lang="en-US" sz="2400" b="1" dirty="0">
                <a:solidFill>
                  <a:srgbClr val="CCA49C"/>
                </a:solidFill>
              </a:rPr>
              <a:t>Independent Clause</a:t>
            </a:r>
          </a:p>
          <a:p>
            <a:pPr algn="r"/>
            <a:endParaRPr lang="en-US" sz="2400" b="1" dirty="0">
              <a:solidFill>
                <a:srgbClr val="CCA49C"/>
              </a:solidFill>
            </a:endParaRPr>
          </a:p>
          <a:p>
            <a:pPr algn="r"/>
            <a:r>
              <a:rPr lang="en-US" sz="2400" b="1" dirty="0">
                <a:solidFill>
                  <a:srgbClr val="CCA49C"/>
                </a:solidFill>
              </a:rPr>
              <a:t>Dependent Clause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62200" y="1600200"/>
            <a:ext cx="6156960" cy="2677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rgbClr val="323542"/>
                </a:solidFill>
              </a:rPr>
              <a:t>I ordered one of everything on the menu when I went to my favorite restaurant.</a:t>
            </a:r>
          </a:p>
          <a:p>
            <a:endParaRPr lang="en-US" sz="2400" dirty="0">
              <a:solidFill>
                <a:srgbClr val="323542"/>
              </a:solidFill>
            </a:endParaRPr>
          </a:p>
          <a:p>
            <a:r>
              <a:rPr lang="en-US" sz="2400" dirty="0">
                <a:solidFill>
                  <a:srgbClr val="323542"/>
                </a:solidFill>
              </a:rPr>
              <a:t>I ordered everything on the menu.</a:t>
            </a:r>
          </a:p>
          <a:p>
            <a:endParaRPr lang="en-US" sz="2400" dirty="0">
              <a:solidFill>
                <a:srgbClr val="323542"/>
              </a:solidFill>
            </a:endParaRPr>
          </a:p>
          <a:p>
            <a:endParaRPr lang="en-US" sz="2400" dirty="0">
              <a:solidFill>
                <a:srgbClr val="323542"/>
              </a:solidFill>
            </a:endParaRPr>
          </a:p>
          <a:p>
            <a:r>
              <a:rPr lang="en-US" sz="2400" strike="sngStrike" dirty="0">
                <a:solidFill>
                  <a:srgbClr val="323542"/>
                </a:solidFill>
              </a:rPr>
              <a:t>When I went to my favorite restaurant.</a:t>
            </a:r>
          </a:p>
        </p:txBody>
      </p:sp>
    </p:spTree>
    <p:extLst>
      <p:ext uri="{BB962C8B-B14F-4D97-AF65-F5344CB8AC3E}">
        <p14:creationId xmlns:p14="http://schemas.microsoft.com/office/powerpoint/2010/main" val="2721721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Separating List Items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360055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I bought juicy, bright apples, crisp, fresh pears, ripe, sweet bananas, and seedless, firm grapes.</a:t>
            </a:r>
          </a:p>
        </p:txBody>
      </p:sp>
    </p:spTree>
    <p:extLst>
      <p:ext uri="{BB962C8B-B14F-4D97-AF65-F5344CB8AC3E}">
        <p14:creationId xmlns:p14="http://schemas.microsoft.com/office/powerpoint/2010/main" val="2106646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336</Words>
  <Application>Microsoft Office PowerPoint</Application>
  <PresentationFormat>On-screen Show (4:3)</PresentationFormat>
  <Paragraphs>95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Clark</cp:lastModifiedBy>
  <cp:revision>9</cp:revision>
  <dcterms:created xsi:type="dcterms:W3CDTF">2015-07-10T16:38:23Z</dcterms:created>
  <dcterms:modified xsi:type="dcterms:W3CDTF">2018-05-04T19:11:08Z</dcterms:modified>
</cp:coreProperties>
</file>